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92" r:id="rId5"/>
    <p:sldId id="297" r:id="rId6"/>
    <p:sldId id="293" r:id="rId7"/>
    <p:sldId id="299" r:id="rId8"/>
    <p:sldId id="298" r:id="rId9"/>
    <p:sldId id="300" r:id="rId10"/>
    <p:sldId id="302" r:id="rId11"/>
    <p:sldId id="303" r:id="rId12"/>
    <p:sldId id="304" r:id="rId13"/>
    <p:sldId id="305" r:id="rId14"/>
    <p:sldId id="306" r:id="rId15"/>
    <p:sldId id="307" r:id="rId16"/>
    <p:sldId id="308" r:id="rId17"/>
    <p:sldId id="309" r:id="rId18"/>
  </p:sldIdLst>
  <p:sldSz cx="9144000" cy="6858000" type="screen4x3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777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5C22544A-7EE6-4342-B048-85BDC9FD1C3A}" styleName="Medium Style 2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scrgbClr r="0" g="0" b="0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8" autoAdjust="0"/>
    <p:restoredTop sz="91774" autoAdjust="0"/>
  </p:normalViewPr>
  <p:slideViewPr>
    <p:cSldViewPr>
      <p:cViewPr varScale="1">
        <p:scale>
          <a:sx n="136" d="100"/>
          <a:sy n="136" d="100"/>
        </p:scale>
        <p:origin x="1430" y="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5073A7-3C55-4CC5-9A04-BB3C94F5248B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82ACB06-A81A-4141-9471-F7D43F32A08B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Venture to the dark side has proven dangerous</a:t>
          </a:r>
        </a:p>
      </dgm:t>
    </dgm:pt>
    <dgm:pt modelId="{921A54A3-27B0-48A4-8636-8FB9B50614E9}" type="parTrans" cxnId="{BD95A271-F661-4EF0-910C-06BDAC1BB6C5}">
      <dgm:prSet/>
      <dgm:spPr/>
      <dgm:t>
        <a:bodyPr/>
        <a:lstStyle/>
        <a:p>
          <a:endParaRPr lang="en-US"/>
        </a:p>
      </dgm:t>
    </dgm:pt>
    <dgm:pt modelId="{2FCF7D34-7164-4D48-B37F-48C18FF8FA00}" type="sibTrans" cxnId="{BD95A271-F661-4EF0-910C-06BDAC1BB6C5}">
      <dgm:prSet/>
      <dgm:spPr/>
      <dgm:t>
        <a:bodyPr/>
        <a:lstStyle/>
        <a:p>
          <a:endParaRPr lang="en-US"/>
        </a:p>
      </dgm:t>
    </dgm:pt>
    <dgm:pt modelId="{D1830EAA-0DB0-4888-A8E7-75B201C9B847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A foreign enemy we named The </a:t>
          </a:r>
          <a:r>
            <a:rPr lang="en-US" dirty="0" err="1">
              <a:solidFill>
                <a:schemeClr val="tx1"/>
              </a:solidFill>
            </a:rPr>
            <a:t>Demshi</a:t>
          </a:r>
          <a:r>
            <a:rPr lang="en-US" dirty="0">
              <a:solidFill>
                <a:schemeClr val="tx1"/>
              </a:solidFill>
            </a:rPr>
            <a:t> destroyed our technologies and data</a:t>
          </a:r>
        </a:p>
      </dgm:t>
    </dgm:pt>
    <dgm:pt modelId="{3AC703B1-21BA-402B-914D-785CEC3FA4CB}" type="parTrans" cxnId="{A7CACD29-6B78-4902-A97A-49EDC5C38A37}">
      <dgm:prSet/>
      <dgm:spPr/>
      <dgm:t>
        <a:bodyPr/>
        <a:lstStyle/>
        <a:p>
          <a:endParaRPr lang="en-US"/>
        </a:p>
      </dgm:t>
    </dgm:pt>
    <dgm:pt modelId="{EE8E3CC0-B1A5-4629-9B42-9ACA3BADDB1F}" type="sibTrans" cxnId="{A7CACD29-6B78-4902-A97A-49EDC5C38A37}">
      <dgm:prSet/>
      <dgm:spPr/>
      <dgm:t>
        <a:bodyPr/>
        <a:lstStyle/>
        <a:p>
          <a:endParaRPr lang="en-US"/>
        </a:p>
      </dgm:t>
    </dgm:pt>
    <dgm:pt modelId="{4F704CF1-2602-4B1B-8C19-BBD9A61FDDA3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Transportation to Earth was destroyed</a:t>
          </a:r>
        </a:p>
      </dgm:t>
    </dgm:pt>
    <dgm:pt modelId="{AE8E4A7F-2D38-4165-B59A-A5DE2FBDA5FF}" type="parTrans" cxnId="{B236CCC6-0013-4DE7-B35D-1998B3B78F15}">
      <dgm:prSet/>
      <dgm:spPr/>
      <dgm:t>
        <a:bodyPr/>
        <a:lstStyle/>
        <a:p>
          <a:endParaRPr lang="en-US"/>
        </a:p>
      </dgm:t>
    </dgm:pt>
    <dgm:pt modelId="{CFC2CE8E-3AFD-47EA-BCE0-15E38DE626A1}" type="sibTrans" cxnId="{B236CCC6-0013-4DE7-B35D-1998B3B78F15}">
      <dgm:prSet/>
      <dgm:spPr/>
      <dgm:t>
        <a:bodyPr/>
        <a:lstStyle/>
        <a:p>
          <a:endParaRPr lang="en-US"/>
        </a:p>
      </dgm:t>
    </dgm:pt>
    <dgm:pt modelId="{91A4406C-7D99-40E3-9169-2065E4D6841B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Problematic disease turning humans into mindless, aggressive threats</a:t>
          </a:r>
        </a:p>
      </dgm:t>
    </dgm:pt>
    <dgm:pt modelId="{D91EDD29-983C-4920-9922-16178AD26E7A}" type="parTrans" cxnId="{C4999121-9EB0-4249-8DBB-62F55C058150}">
      <dgm:prSet/>
      <dgm:spPr/>
      <dgm:t>
        <a:bodyPr/>
        <a:lstStyle/>
        <a:p>
          <a:endParaRPr lang="en-US"/>
        </a:p>
      </dgm:t>
    </dgm:pt>
    <dgm:pt modelId="{2409DA04-3053-47BD-B24D-F675DAF51559}" type="sibTrans" cxnId="{C4999121-9EB0-4249-8DBB-62F55C058150}">
      <dgm:prSet/>
      <dgm:spPr/>
      <dgm:t>
        <a:bodyPr/>
        <a:lstStyle/>
        <a:p>
          <a:endParaRPr lang="en-US"/>
        </a:p>
      </dgm:t>
    </dgm:pt>
    <dgm:pt modelId="{3543E20D-2DBA-4639-BFDF-9253A95E062C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Resources are compromised</a:t>
          </a:r>
        </a:p>
      </dgm:t>
    </dgm:pt>
    <dgm:pt modelId="{9A1D50C6-82B8-4EBA-9492-695B373CBC6B}" type="parTrans" cxnId="{3D9B590A-8D03-478A-B585-F3064975C8BF}">
      <dgm:prSet/>
      <dgm:spPr/>
      <dgm:t>
        <a:bodyPr/>
        <a:lstStyle/>
        <a:p>
          <a:endParaRPr lang="en-US"/>
        </a:p>
      </dgm:t>
    </dgm:pt>
    <dgm:pt modelId="{16104773-453F-4CEB-A32F-54A845F4CEA4}" type="sibTrans" cxnId="{3D9B590A-8D03-478A-B585-F3064975C8BF}">
      <dgm:prSet/>
      <dgm:spPr/>
      <dgm:t>
        <a:bodyPr/>
        <a:lstStyle/>
        <a:p>
          <a:endParaRPr lang="en-US"/>
        </a:p>
      </dgm:t>
    </dgm:pt>
    <dgm:pt modelId="{AB775362-09F8-44D0-BD81-CFD2266811D9}" type="pres">
      <dgm:prSet presAssocID="{425073A7-3C55-4CC5-9A04-BB3C94F5248B}" presName="linear" presStyleCnt="0">
        <dgm:presLayoutVars>
          <dgm:animLvl val="lvl"/>
          <dgm:resizeHandles val="exact"/>
        </dgm:presLayoutVars>
      </dgm:prSet>
      <dgm:spPr/>
    </dgm:pt>
    <dgm:pt modelId="{0E6D986A-B70F-4F39-86A3-0864DC465A02}" type="pres">
      <dgm:prSet presAssocID="{F82ACB06-A81A-4141-9471-F7D43F32A08B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25BD185D-CFBA-4484-AF88-1674E43C530B}" type="pres">
      <dgm:prSet presAssocID="{2FCF7D34-7164-4D48-B37F-48C18FF8FA00}" presName="spacer" presStyleCnt="0"/>
      <dgm:spPr/>
    </dgm:pt>
    <dgm:pt modelId="{625254CB-B0AE-40E1-BFB2-0F2EE3510B5B}" type="pres">
      <dgm:prSet presAssocID="{D1830EAA-0DB0-4888-A8E7-75B201C9B84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703B0A39-28EB-45BF-9977-C734B297D2EC}" type="pres">
      <dgm:prSet presAssocID="{EE8E3CC0-B1A5-4629-9B42-9ACA3BADDB1F}" presName="spacer" presStyleCnt="0"/>
      <dgm:spPr/>
    </dgm:pt>
    <dgm:pt modelId="{ED3C21DB-DD89-4B0C-8065-CC17439FFF7A}" type="pres">
      <dgm:prSet presAssocID="{4F704CF1-2602-4B1B-8C19-BBD9A61FDDA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3E5A5C0-C037-41EC-AD10-17BAD0DD75D4}" type="pres">
      <dgm:prSet presAssocID="{CFC2CE8E-3AFD-47EA-BCE0-15E38DE626A1}" presName="spacer" presStyleCnt="0"/>
      <dgm:spPr/>
    </dgm:pt>
    <dgm:pt modelId="{2355E899-CE40-4381-B8B8-B5CC9581D360}" type="pres">
      <dgm:prSet presAssocID="{91A4406C-7D99-40E3-9169-2065E4D6841B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BD6EE10-F776-45B9-9FC7-83DB168B5860}" type="pres">
      <dgm:prSet presAssocID="{2409DA04-3053-47BD-B24D-F675DAF51559}" presName="spacer" presStyleCnt="0"/>
      <dgm:spPr/>
    </dgm:pt>
    <dgm:pt modelId="{8CF72981-7E6F-4AC8-B5F2-2EB6B639D67F}" type="pres">
      <dgm:prSet presAssocID="{3543E20D-2DBA-4639-BFDF-9253A95E062C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3D9B590A-8D03-478A-B585-F3064975C8BF}" srcId="{425073A7-3C55-4CC5-9A04-BB3C94F5248B}" destId="{3543E20D-2DBA-4639-BFDF-9253A95E062C}" srcOrd="4" destOrd="0" parTransId="{9A1D50C6-82B8-4EBA-9492-695B373CBC6B}" sibTransId="{16104773-453F-4CEB-A32F-54A845F4CEA4}"/>
    <dgm:cxn modelId="{71278F0A-10A9-47AD-BABA-D8E634C64838}" type="presOf" srcId="{3543E20D-2DBA-4639-BFDF-9253A95E062C}" destId="{8CF72981-7E6F-4AC8-B5F2-2EB6B639D67F}" srcOrd="0" destOrd="0" presId="urn:microsoft.com/office/officeart/2005/8/layout/vList2"/>
    <dgm:cxn modelId="{C4999121-9EB0-4249-8DBB-62F55C058150}" srcId="{425073A7-3C55-4CC5-9A04-BB3C94F5248B}" destId="{91A4406C-7D99-40E3-9169-2065E4D6841B}" srcOrd="3" destOrd="0" parTransId="{D91EDD29-983C-4920-9922-16178AD26E7A}" sibTransId="{2409DA04-3053-47BD-B24D-F675DAF51559}"/>
    <dgm:cxn modelId="{A7CACD29-6B78-4902-A97A-49EDC5C38A37}" srcId="{425073A7-3C55-4CC5-9A04-BB3C94F5248B}" destId="{D1830EAA-0DB0-4888-A8E7-75B201C9B847}" srcOrd="1" destOrd="0" parTransId="{3AC703B1-21BA-402B-914D-785CEC3FA4CB}" sibTransId="{EE8E3CC0-B1A5-4629-9B42-9ACA3BADDB1F}"/>
    <dgm:cxn modelId="{414A4B33-E5AE-4777-930B-CE53C872095B}" type="presOf" srcId="{D1830EAA-0DB0-4888-A8E7-75B201C9B847}" destId="{625254CB-B0AE-40E1-BFB2-0F2EE3510B5B}" srcOrd="0" destOrd="0" presId="urn:microsoft.com/office/officeart/2005/8/layout/vList2"/>
    <dgm:cxn modelId="{CE6A9C40-164C-4090-9EC1-B9FBF1703A52}" type="presOf" srcId="{4F704CF1-2602-4B1B-8C19-BBD9A61FDDA3}" destId="{ED3C21DB-DD89-4B0C-8065-CC17439FFF7A}" srcOrd="0" destOrd="0" presId="urn:microsoft.com/office/officeart/2005/8/layout/vList2"/>
    <dgm:cxn modelId="{E32A8E60-57DC-45D8-9298-3DF5C2B030F7}" type="presOf" srcId="{91A4406C-7D99-40E3-9169-2065E4D6841B}" destId="{2355E899-CE40-4381-B8B8-B5CC9581D360}" srcOrd="0" destOrd="0" presId="urn:microsoft.com/office/officeart/2005/8/layout/vList2"/>
    <dgm:cxn modelId="{BD95A271-F661-4EF0-910C-06BDAC1BB6C5}" srcId="{425073A7-3C55-4CC5-9A04-BB3C94F5248B}" destId="{F82ACB06-A81A-4141-9471-F7D43F32A08B}" srcOrd="0" destOrd="0" parTransId="{921A54A3-27B0-48A4-8636-8FB9B50614E9}" sibTransId="{2FCF7D34-7164-4D48-B37F-48C18FF8FA00}"/>
    <dgm:cxn modelId="{D509E6AE-441C-40F8-96D1-AB1F357D3F74}" type="presOf" srcId="{425073A7-3C55-4CC5-9A04-BB3C94F5248B}" destId="{AB775362-09F8-44D0-BD81-CFD2266811D9}" srcOrd="0" destOrd="0" presId="urn:microsoft.com/office/officeart/2005/8/layout/vList2"/>
    <dgm:cxn modelId="{B236CCC6-0013-4DE7-B35D-1998B3B78F15}" srcId="{425073A7-3C55-4CC5-9A04-BB3C94F5248B}" destId="{4F704CF1-2602-4B1B-8C19-BBD9A61FDDA3}" srcOrd="2" destOrd="0" parTransId="{AE8E4A7F-2D38-4165-B59A-A5DE2FBDA5FF}" sibTransId="{CFC2CE8E-3AFD-47EA-BCE0-15E38DE626A1}"/>
    <dgm:cxn modelId="{7A7223EB-2709-4402-8AC4-E7BD50AF013E}" type="presOf" srcId="{F82ACB06-A81A-4141-9471-F7D43F32A08B}" destId="{0E6D986A-B70F-4F39-86A3-0864DC465A02}" srcOrd="0" destOrd="0" presId="urn:microsoft.com/office/officeart/2005/8/layout/vList2"/>
    <dgm:cxn modelId="{84D27CCC-03CE-4CE5-9C5F-D35D35539188}" type="presParOf" srcId="{AB775362-09F8-44D0-BD81-CFD2266811D9}" destId="{0E6D986A-B70F-4F39-86A3-0864DC465A02}" srcOrd="0" destOrd="0" presId="urn:microsoft.com/office/officeart/2005/8/layout/vList2"/>
    <dgm:cxn modelId="{F33B7EC4-85CA-4FD1-A586-EE184E58788F}" type="presParOf" srcId="{AB775362-09F8-44D0-BD81-CFD2266811D9}" destId="{25BD185D-CFBA-4484-AF88-1674E43C530B}" srcOrd="1" destOrd="0" presId="urn:microsoft.com/office/officeart/2005/8/layout/vList2"/>
    <dgm:cxn modelId="{D3C2A233-1285-47F3-B7D9-C774778564FD}" type="presParOf" srcId="{AB775362-09F8-44D0-BD81-CFD2266811D9}" destId="{625254CB-B0AE-40E1-BFB2-0F2EE3510B5B}" srcOrd="2" destOrd="0" presId="urn:microsoft.com/office/officeart/2005/8/layout/vList2"/>
    <dgm:cxn modelId="{8D3AA758-E39B-4C53-8360-F59213FAA6E4}" type="presParOf" srcId="{AB775362-09F8-44D0-BD81-CFD2266811D9}" destId="{703B0A39-28EB-45BF-9977-C734B297D2EC}" srcOrd="3" destOrd="0" presId="urn:microsoft.com/office/officeart/2005/8/layout/vList2"/>
    <dgm:cxn modelId="{03A13CE3-7028-4129-AF4B-55FD47A1391E}" type="presParOf" srcId="{AB775362-09F8-44D0-BD81-CFD2266811D9}" destId="{ED3C21DB-DD89-4B0C-8065-CC17439FFF7A}" srcOrd="4" destOrd="0" presId="urn:microsoft.com/office/officeart/2005/8/layout/vList2"/>
    <dgm:cxn modelId="{08120CAA-D677-4D05-B59A-A13FA3C9C716}" type="presParOf" srcId="{AB775362-09F8-44D0-BD81-CFD2266811D9}" destId="{33E5A5C0-C037-41EC-AD10-17BAD0DD75D4}" srcOrd="5" destOrd="0" presId="urn:microsoft.com/office/officeart/2005/8/layout/vList2"/>
    <dgm:cxn modelId="{D5B89182-B208-4F2F-B8BA-162708193239}" type="presParOf" srcId="{AB775362-09F8-44D0-BD81-CFD2266811D9}" destId="{2355E899-CE40-4381-B8B8-B5CC9581D360}" srcOrd="6" destOrd="0" presId="urn:microsoft.com/office/officeart/2005/8/layout/vList2"/>
    <dgm:cxn modelId="{50B1FD09-CB2C-43FE-880E-67383F6F8311}" type="presParOf" srcId="{AB775362-09F8-44D0-BD81-CFD2266811D9}" destId="{2BD6EE10-F776-45B9-9FC7-83DB168B5860}" srcOrd="7" destOrd="0" presId="urn:microsoft.com/office/officeart/2005/8/layout/vList2"/>
    <dgm:cxn modelId="{39CAFF05-A528-4E05-90DA-2B879AB9E9B8}" type="presParOf" srcId="{AB775362-09F8-44D0-BD81-CFD2266811D9}" destId="{8CF72981-7E6F-4AC8-B5F2-2EB6B639D67F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6D986A-B70F-4F39-86A3-0864DC465A02}">
      <dsp:nvSpPr>
        <dsp:cNvPr id="0" name=""/>
        <dsp:cNvSpPr/>
      </dsp:nvSpPr>
      <dsp:spPr>
        <a:xfrm>
          <a:off x="0" y="369201"/>
          <a:ext cx="4038600" cy="7160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48000"/>
                <a:satMod val="138000"/>
              </a:schemeClr>
            </a:gs>
            <a:gs pos="25000">
              <a:schemeClr val="accent1">
                <a:hueOff val="0"/>
                <a:satOff val="0"/>
                <a:lumOff val="0"/>
                <a:alphaOff val="0"/>
                <a:tint val="85000"/>
              </a:schemeClr>
            </a:gs>
            <a:gs pos="4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3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83000"/>
                <a:satMod val="10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48000"/>
                <a:satMod val="150000"/>
              </a:schemeClr>
            </a:gs>
          </a:gsLst>
          <a:lin ang="5400000" scaled="0"/>
        </a:gradFill>
        <a:ln>
          <a:noFill/>
        </a:ln>
        <a:effectLst>
          <a:glow rad="101500">
            <a:schemeClr val="accent1">
              <a:hueOff val="0"/>
              <a:satOff val="0"/>
              <a:lumOff val="0"/>
              <a:alphaOff val="0"/>
              <a:alpha val="42000"/>
              <a:satMod val="120000"/>
            </a:schemeClr>
          </a:glow>
        </a:effectLst>
        <a:scene3d>
          <a:camera prst="orthographicFront" fov="0">
            <a:rot lat="0" lon="0" rev="0"/>
          </a:camera>
          <a:lightRig rig="glow" dir="t">
            <a:rot lat="0" lon="0" rev="4800000"/>
          </a:lightRig>
        </a:scene3d>
        <a:sp3d prstMaterial="powder">
          <a:bevelT w="50800" h="50800"/>
          <a:contourClr>
            <a:schemeClr val="accent1">
              <a:hueOff val="0"/>
              <a:satOff val="0"/>
              <a:lumOff val="0"/>
              <a:alphaOff val="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Venture to the dark side has proven dangerous</a:t>
          </a:r>
        </a:p>
      </dsp:txBody>
      <dsp:txXfrm>
        <a:off x="34954" y="404155"/>
        <a:ext cx="3968692" cy="646132"/>
      </dsp:txXfrm>
    </dsp:sp>
    <dsp:sp modelId="{625254CB-B0AE-40E1-BFB2-0F2EE3510B5B}">
      <dsp:nvSpPr>
        <dsp:cNvPr id="0" name=""/>
        <dsp:cNvSpPr/>
      </dsp:nvSpPr>
      <dsp:spPr>
        <a:xfrm>
          <a:off x="0" y="1137081"/>
          <a:ext cx="4038600" cy="7160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48000"/>
                <a:satMod val="138000"/>
              </a:schemeClr>
            </a:gs>
            <a:gs pos="25000">
              <a:schemeClr val="accent1">
                <a:hueOff val="0"/>
                <a:satOff val="0"/>
                <a:lumOff val="0"/>
                <a:alphaOff val="0"/>
                <a:tint val="85000"/>
              </a:schemeClr>
            </a:gs>
            <a:gs pos="4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3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83000"/>
                <a:satMod val="10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48000"/>
                <a:satMod val="150000"/>
              </a:schemeClr>
            </a:gs>
          </a:gsLst>
          <a:lin ang="5400000" scaled="0"/>
        </a:gradFill>
        <a:ln>
          <a:noFill/>
        </a:ln>
        <a:effectLst>
          <a:glow rad="101500">
            <a:schemeClr val="accent1">
              <a:hueOff val="0"/>
              <a:satOff val="0"/>
              <a:lumOff val="0"/>
              <a:alphaOff val="0"/>
              <a:alpha val="42000"/>
              <a:satMod val="120000"/>
            </a:schemeClr>
          </a:glow>
        </a:effectLst>
        <a:scene3d>
          <a:camera prst="orthographicFront" fov="0">
            <a:rot lat="0" lon="0" rev="0"/>
          </a:camera>
          <a:lightRig rig="glow" dir="t">
            <a:rot lat="0" lon="0" rev="4800000"/>
          </a:lightRig>
        </a:scene3d>
        <a:sp3d prstMaterial="powder">
          <a:bevelT w="50800" h="50800"/>
          <a:contourClr>
            <a:schemeClr val="accent1">
              <a:hueOff val="0"/>
              <a:satOff val="0"/>
              <a:lumOff val="0"/>
              <a:alphaOff val="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A foreign enemy we named The </a:t>
          </a:r>
          <a:r>
            <a:rPr lang="en-US" sz="1800" kern="1200" dirty="0" err="1">
              <a:solidFill>
                <a:schemeClr val="tx1"/>
              </a:solidFill>
            </a:rPr>
            <a:t>Demshi</a:t>
          </a:r>
          <a:r>
            <a:rPr lang="en-US" sz="1800" kern="1200" dirty="0">
              <a:solidFill>
                <a:schemeClr val="tx1"/>
              </a:solidFill>
            </a:rPr>
            <a:t> destroyed our technologies and data</a:t>
          </a:r>
        </a:p>
      </dsp:txBody>
      <dsp:txXfrm>
        <a:off x="34954" y="1172035"/>
        <a:ext cx="3968692" cy="646132"/>
      </dsp:txXfrm>
    </dsp:sp>
    <dsp:sp modelId="{ED3C21DB-DD89-4B0C-8065-CC17439FFF7A}">
      <dsp:nvSpPr>
        <dsp:cNvPr id="0" name=""/>
        <dsp:cNvSpPr/>
      </dsp:nvSpPr>
      <dsp:spPr>
        <a:xfrm>
          <a:off x="0" y="1904961"/>
          <a:ext cx="4038600" cy="7160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48000"/>
                <a:satMod val="138000"/>
              </a:schemeClr>
            </a:gs>
            <a:gs pos="25000">
              <a:schemeClr val="accent1">
                <a:hueOff val="0"/>
                <a:satOff val="0"/>
                <a:lumOff val="0"/>
                <a:alphaOff val="0"/>
                <a:tint val="85000"/>
              </a:schemeClr>
            </a:gs>
            <a:gs pos="4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3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83000"/>
                <a:satMod val="10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48000"/>
                <a:satMod val="150000"/>
              </a:schemeClr>
            </a:gs>
          </a:gsLst>
          <a:lin ang="5400000" scaled="0"/>
        </a:gradFill>
        <a:ln>
          <a:noFill/>
        </a:ln>
        <a:effectLst>
          <a:glow rad="101500">
            <a:schemeClr val="accent1">
              <a:hueOff val="0"/>
              <a:satOff val="0"/>
              <a:lumOff val="0"/>
              <a:alphaOff val="0"/>
              <a:alpha val="42000"/>
              <a:satMod val="120000"/>
            </a:schemeClr>
          </a:glow>
        </a:effectLst>
        <a:scene3d>
          <a:camera prst="orthographicFront" fov="0">
            <a:rot lat="0" lon="0" rev="0"/>
          </a:camera>
          <a:lightRig rig="glow" dir="t">
            <a:rot lat="0" lon="0" rev="4800000"/>
          </a:lightRig>
        </a:scene3d>
        <a:sp3d prstMaterial="powder">
          <a:bevelT w="50800" h="50800"/>
          <a:contourClr>
            <a:schemeClr val="accent1">
              <a:hueOff val="0"/>
              <a:satOff val="0"/>
              <a:lumOff val="0"/>
              <a:alphaOff val="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Transportation to Earth was destroyed</a:t>
          </a:r>
        </a:p>
      </dsp:txBody>
      <dsp:txXfrm>
        <a:off x="34954" y="1939915"/>
        <a:ext cx="3968692" cy="646132"/>
      </dsp:txXfrm>
    </dsp:sp>
    <dsp:sp modelId="{2355E899-CE40-4381-B8B8-B5CC9581D360}">
      <dsp:nvSpPr>
        <dsp:cNvPr id="0" name=""/>
        <dsp:cNvSpPr/>
      </dsp:nvSpPr>
      <dsp:spPr>
        <a:xfrm>
          <a:off x="0" y="2672841"/>
          <a:ext cx="4038600" cy="7160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48000"/>
                <a:satMod val="138000"/>
              </a:schemeClr>
            </a:gs>
            <a:gs pos="25000">
              <a:schemeClr val="accent1">
                <a:hueOff val="0"/>
                <a:satOff val="0"/>
                <a:lumOff val="0"/>
                <a:alphaOff val="0"/>
                <a:tint val="85000"/>
              </a:schemeClr>
            </a:gs>
            <a:gs pos="4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3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83000"/>
                <a:satMod val="10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48000"/>
                <a:satMod val="150000"/>
              </a:schemeClr>
            </a:gs>
          </a:gsLst>
          <a:lin ang="5400000" scaled="0"/>
        </a:gradFill>
        <a:ln>
          <a:noFill/>
        </a:ln>
        <a:effectLst>
          <a:glow rad="101500">
            <a:schemeClr val="accent1">
              <a:hueOff val="0"/>
              <a:satOff val="0"/>
              <a:lumOff val="0"/>
              <a:alphaOff val="0"/>
              <a:alpha val="42000"/>
              <a:satMod val="120000"/>
            </a:schemeClr>
          </a:glow>
        </a:effectLst>
        <a:scene3d>
          <a:camera prst="orthographicFront" fov="0">
            <a:rot lat="0" lon="0" rev="0"/>
          </a:camera>
          <a:lightRig rig="glow" dir="t">
            <a:rot lat="0" lon="0" rev="4800000"/>
          </a:lightRig>
        </a:scene3d>
        <a:sp3d prstMaterial="powder">
          <a:bevelT w="50800" h="50800"/>
          <a:contourClr>
            <a:schemeClr val="accent1">
              <a:hueOff val="0"/>
              <a:satOff val="0"/>
              <a:lumOff val="0"/>
              <a:alphaOff val="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Problematic disease turning humans into mindless, aggressive threats</a:t>
          </a:r>
        </a:p>
      </dsp:txBody>
      <dsp:txXfrm>
        <a:off x="34954" y="2707795"/>
        <a:ext cx="3968692" cy="646132"/>
      </dsp:txXfrm>
    </dsp:sp>
    <dsp:sp modelId="{8CF72981-7E6F-4AC8-B5F2-2EB6B639D67F}">
      <dsp:nvSpPr>
        <dsp:cNvPr id="0" name=""/>
        <dsp:cNvSpPr/>
      </dsp:nvSpPr>
      <dsp:spPr>
        <a:xfrm>
          <a:off x="0" y="3440721"/>
          <a:ext cx="4038600" cy="7160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48000"/>
                <a:satMod val="138000"/>
              </a:schemeClr>
            </a:gs>
            <a:gs pos="25000">
              <a:schemeClr val="accent1">
                <a:hueOff val="0"/>
                <a:satOff val="0"/>
                <a:lumOff val="0"/>
                <a:alphaOff val="0"/>
                <a:tint val="85000"/>
              </a:schemeClr>
            </a:gs>
            <a:gs pos="4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3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83000"/>
                <a:satMod val="10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48000"/>
                <a:satMod val="150000"/>
              </a:schemeClr>
            </a:gs>
          </a:gsLst>
          <a:lin ang="5400000" scaled="0"/>
        </a:gradFill>
        <a:ln>
          <a:noFill/>
        </a:ln>
        <a:effectLst>
          <a:glow rad="101500">
            <a:schemeClr val="accent1">
              <a:hueOff val="0"/>
              <a:satOff val="0"/>
              <a:lumOff val="0"/>
              <a:alphaOff val="0"/>
              <a:alpha val="42000"/>
              <a:satMod val="120000"/>
            </a:schemeClr>
          </a:glow>
        </a:effectLst>
        <a:scene3d>
          <a:camera prst="orthographicFront" fov="0">
            <a:rot lat="0" lon="0" rev="0"/>
          </a:camera>
          <a:lightRig rig="glow" dir="t">
            <a:rot lat="0" lon="0" rev="4800000"/>
          </a:lightRig>
        </a:scene3d>
        <a:sp3d prstMaterial="powder">
          <a:bevelT w="50800" h="50800"/>
          <a:contourClr>
            <a:schemeClr val="accent1">
              <a:hueOff val="0"/>
              <a:satOff val="0"/>
              <a:lumOff val="0"/>
              <a:alphaOff val="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Resources are compromised</a:t>
          </a:r>
        </a:p>
      </dsp:txBody>
      <dsp:txXfrm>
        <a:off x="34954" y="3475675"/>
        <a:ext cx="3968692" cy="6461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7491C41-FA13-4AE2-A1EB-DBEDC1E6E83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4BB7BE-6FDD-4A1B-89EF-5CEA750F7D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C0840B-5F20-41A2-BC7E-A432BD6E87F0}" type="datetimeFigureOut">
              <a:rPr lang="en-US" smtClean="0"/>
              <a:t>11/7/2021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312DAD-8F63-48FE-BA14-6EC54042D0C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315EEF-F52A-4033-886F-6129CBF4AF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4ED236-93D1-4074-ADBA-531A625F6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7849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gif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jp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C238408C-6839-46EE-8131-EDA75C487F2E}" type="datetimeFigureOut">
              <a:rPr lang="en-US" smtClean="0"/>
              <a:pPr/>
              <a:t>11/7/2021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87D77045-401A-4D5E-BFE3-54C21A8A66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2312C91-A626-44BD-9D80-3624C0792878}"/>
              </a:ext>
            </a:extLst>
          </p:cNvPr>
          <p:cNvSpPr/>
          <p:nvPr userDrawn="1"/>
        </p:nvSpPr>
        <p:spPr>
          <a:xfrm>
            <a:off x="0" y="2372264"/>
            <a:ext cx="9144000" cy="2113472"/>
          </a:xfrm>
          <a:prstGeom prst="rect">
            <a:avLst/>
          </a:prstGeom>
          <a:solidFill>
            <a:schemeClr val="bg2">
              <a:lumMod val="50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</p:spPr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  <a:extLst/>
          </a:lstStyle>
          <a:p>
            <a:fld id="{743653DA-8BF4-4869-96FE-9BCF43372D46}" type="datetimeFigureOut">
              <a:rPr lang="en-US" smtClean="0"/>
              <a:pPr/>
              <a:t>11/7/2021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</p:spPr>
        <p:txBody>
          <a:bodyPr/>
          <a:lstStyle/>
          <a:p>
            <a:fld id="{72AC53DF-4216-466D-99A7-94400E6C2A2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ctrTitle" hasCustomPrompt="1"/>
          </p:nvPr>
        </p:nvSpPr>
        <p:spPr>
          <a:xfrm>
            <a:off x="457200" y="2819400"/>
            <a:ext cx="8229600" cy="691896"/>
          </a:xfrm>
        </p:spPr>
        <p:txBody>
          <a:bodyPr/>
          <a:lstStyle>
            <a:lvl1pPr marR="9144" algn="ctr">
              <a:defRPr sz="3800" cap="all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  <a:extLst/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38821DBD-8C89-4419-93B6-FC276602F95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3638551"/>
            <a:ext cx="8229600" cy="639762"/>
          </a:xfrm>
        </p:spPr>
        <p:txBody>
          <a:bodyPr anchor="ctr"/>
          <a:lstStyle>
            <a:lvl1pPr marL="73152" indent="0" algn="ctr">
              <a:buNone/>
              <a:defRPr sz="2400" b="0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marL="0">
              <a:spcBef>
                <a:spcPts val="0"/>
              </a:spcBef>
            </a:pPr>
            <a:r>
              <a:rPr lang="en-US" dirty="0"/>
              <a:t>Your name, Your teacher’s name</a:t>
            </a:r>
          </a:p>
          <a:p>
            <a:pPr marL="0">
              <a:spcBef>
                <a:spcPts val="0"/>
              </a:spcBef>
            </a:pPr>
            <a:r>
              <a:rPr lang="en-US" dirty="0"/>
              <a:t>Your school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609600"/>
          </a:xfrm>
        </p:spPr>
        <p:txBody>
          <a:bodyPr/>
          <a:lstStyle>
            <a:lvl1pPr algn="ctr">
              <a:defRPr b="0" cap="all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defRPr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4572000"/>
          </a:xfrm>
        </p:spPr>
        <p:txBody>
          <a:bodyPr/>
          <a:lstStyle>
            <a:lvl1pPr algn="ctr">
              <a:defRPr>
                <a:latin typeface="+mn-lt"/>
              </a:defRPr>
            </a:lvl1pPr>
            <a:lvl2pPr algn="ctr">
              <a:defRPr>
                <a:latin typeface="+mn-lt"/>
              </a:defRPr>
            </a:lvl2pPr>
            <a:lvl3pPr algn="ctr">
              <a:defRPr>
                <a:latin typeface="+mn-lt"/>
              </a:defRPr>
            </a:lvl3pPr>
            <a:lvl4pPr algn="ctr">
              <a:defRPr>
                <a:latin typeface="+mn-lt"/>
              </a:defRPr>
            </a:lvl4pPr>
            <a:lvl5pPr algn="ctr">
              <a:defRPr>
                <a:latin typeface="+mn-lt"/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29108-AC8D-4212-9283-60D9E99BF07A}" type="datetimeFigureOut">
              <a:rPr lang="en-US" smtClean="0"/>
              <a:pPr/>
              <a:t>11/7/2021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352800"/>
            <a:ext cx="7772400" cy="1974059"/>
          </a:xfrm>
          <a:effectLst/>
        </p:spPr>
        <p:txBody>
          <a:bodyPr anchor="b">
            <a:scene3d>
              <a:camera prst="orthographicFront">
                <a:rot lat="0" lon="0" rev="0"/>
              </a:camera>
              <a:lightRig rig="contrasting" dir="t">
                <a:rot lat="0" lon="0" rev="7500000"/>
              </a:lightRig>
            </a:scene3d>
            <a:sp3d contourW="6350" prstMaterial="metal">
              <a:bevelT w="130810" h="31750" prst="relaxedInset"/>
              <a:contourClr>
                <a:schemeClr val="accent1">
                  <a:shade val="75000"/>
                </a:schemeClr>
              </a:contourClr>
            </a:sp3d>
          </a:bodyPr>
          <a:lstStyle>
            <a:lvl1pPr algn="l">
              <a:buNone/>
              <a:defRPr lang="en-US" sz="3800" b="1" cap="all" dirty="0">
                <a:ln/>
                <a:solidFill>
                  <a:schemeClr val="tx1"/>
                </a:solidFill>
                <a:effectLst/>
              </a:defRPr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5334000"/>
            <a:ext cx="7772400" cy="1052512"/>
          </a:xfrm>
        </p:spPr>
        <p:txBody>
          <a:bodyPr anchor="t"/>
          <a:lstStyle>
            <a:lvl1pPr marL="374904">
              <a:buNone/>
              <a:defRPr sz="20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D3D3-6235-4F4C-B439-DF277FB555A7}" type="datetimeFigureOut">
              <a:rPr lang="en-US" smtClean="0"/>
              <a:pPr/>
              <a:t>11/7/2021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18D2517-69F4-4EEB-BA9B-124035414E72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>
              <a:lumMod val="50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cap="all" baseline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4344" y="1371600"/>
            <a:ext cx="4038600" cy="4525963"/>
          </a:xfrm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1"/>
                </a:solidFill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5344" y="1371600"/>
            <a:ext cx="4038600" cy="452596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fld id="{3B5F1E3E-4B2F-4895-B65E-28B2E64F39F6}" type="datetimeFigureOut">
              <a:rPr lang="en-US" smtClean="0"/>
              <a:pPr/>
              <a:t>11/7/2021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77D2D04-D600-459B-9F6A-C192EF58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344" y="684306"/>
            <a:ext cx="8229600" cy="53489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85435-8225-4333-BFFA-0096413F0D76}" type="datetimeFigureOut">
              <a:rPr lang="en-US" smtClean="0"/>
              <a:pPr/>
              <a:t>11/7/2021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03F32D9-F201-4186-8FF1-887330D70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84306"/>
            <a:ext cx="8229600" cy="5348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C494-2A87-468C-A21B-CB14FB9ABB00}" type="datetimeFigureOut">
              <a:rPr lang="en-US" smtClean="0"/>
              <a:pPr/>
              <a:t>11/7/2021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BB1C106-1615-4E06-A823-0509AD3E5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0FA0-5B31-4864-A2BB-719EA5A679C6}" type="datetimeFigureOut">
              <a:rPr lang="en-US" smtClean="0"/>
              <a:pPr/>
              <a:t>11/7/2021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676400"/>
            <a:ext cx="2514600" cy="43307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0" y="1676400"/>
            <a:ext cx="5486400" cy="43307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CC0C8-36B8-442A-833D-B6AACE86BB77}" type="datetimeFigureOut">
              <a:rPr lang="en-US" smtClean="0"/>
              <a:pPr/>
              <a:t>11/7/2021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6AFC381-8884-4AE0-8F31-E6B5C86A8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4306"/>
            <a:ext cx="8229600" cy="5348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EE1EBC-E51B-4190-8159-3AE4D1D4E97F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>
              <a:lumMod val="50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cap="all" baseline="0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85800" y="684306"/>
            <a:ext cx="7772400" cy="534894"/>
          </a:xfrm>
          <a:prstGeom prst="rect">
            <a:avLst/>
          </a:prstGeom>
        </p:spPr>
        <p:txBody>
          <a:bodyPr vert="horz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85800" y="1582777"/>
            <a:ext cx="7772400" cy="45720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>
              <a:defRPr sz="1100">
                <a:solidFill>
                  <a:schemeClr val="tx2"/>
                </a:solidFill>
              </a:defRPr>
            </a:lvl1pPr>
            <a:extLst/>
          </a:lstStyle>
          <a:p>
            <a:fld id="{8D3816DF-213E-421B-92D3-C068DBB023D6}" type="datetimeFigureOut">
              <a:rPr lang="en-US" smtClean="0">
                <a:solidFill>
                  <a:schemeClr val="tx2"/>
                </a:solidFill>
              </a:rPr>
              <a:pPr/>
              <a:t>11/7/2021</a:t>
            </a:fld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anchor="b"/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  <a:extLst/>
          </a:lstStyle>
          <a:p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l">
              <a:defRPr sz="1200">
                <a:solidFill>
                  <a:schemeClr val="tx2"/>
                </a:solidFill>
              </a:defRPr>
            </a:lvl1pPr>
            <a:extLst/>
          </a:lstStyle>
          <a:p>
            <a:pPr algn="l"/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 algn="l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0315360-7115-4341-8A2E-EB70634BF6AE}"/>
              </a:ext>
            </a:extLst>
          </p:cNvPr>
          <p:cNvCxnSpPr/>
          <p:nvPr userDrawn="1"/>
        </p:nvCxnSpPr>
        <p:spPr>
          <a:xfrm>
            <a:off x="4076700" y="1371600"/>
            <a:ext cx="9906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ctr" rtl="0" eaLnBrk="1" latinLnBrk="0" hangingPunct="1">
        <a:spcBef>
          <a:spcPct val="0"/>
        </a:spcBef>
        <a:buNone/>
        <a:defRPr sz="3200" kern="1200" cap="all" spc="-150" baseline="0">
          <a:solidFill>
            <a:schemeClr val="tx1"/>
          </a:solidFill>
          <a:effectLst>
            <a:outerShdw blurRad="50800" dist="50800" dir="2700000" algn="tl" rotWithShape="0">
              <a:srgbClr val="000000">
                <a:alpha val="43137"/>
              </a:srgbClr>
            </a:outerShdw>
          </a:effectLst>
          <a:latin typeface="+mj-lt"/>
          <a:ea typeface="+mj-ea"/>
          <a:cs typeface="Arial" pitchFamily="34" charset="0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SzPct val="95000"/>
        <a:buFont typeface="Wingdings"/>
        <a:buChar char=""/>
        <a:defRPr sz="200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sz="18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sz="16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sz="16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sz="1400" kern="1200">
          <a:solidFill>
            <a:schemeClr val="tx1"/>
          </a:solidFill>
          <a:latin typeface="+mn-lt"/>
          <a:ea typeface="+mn-ea"/>
          <a:cs typeface="Arial" pitchFamily="34" charset="0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8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tx1"/>
                </a:solidFill>
              </a:rPr>
              <a:t>They Hunger from the satellites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84735A-F5BB-4C4D-93E0-8DCF8CEA9F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wrap="square" tIns="0">
            <a:normAutofit/>
          </a:bodyPr>
          <a:lstStyle/>
          <a:p>
            <a:pPr marL="0">
              <a:spcBef>
                <a:spcPts val="0"/>
              </a:spcBef>
            </a:pPr>
            <a:r>
              <a:rPr lang="en-US" dirty="0"/>
              <a:t>Introducing…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542FC6E6-FF8D-477B-9C8E-F8D61D988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2C22AD79-5E8B-4F09-AFE7-B00A1DFC0F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45025" y="1809750"/>
            <a:ext cx="4041775" cy="639762"/>
          </a:xfrm>
        </p:spPr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4B87EF-C039-4F39-B8D9-AA8F21146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181205"/>
            <a:ext cx="4040188" cy="2515016"/>
          </a:xfrm>
          <a:prstGeom prst="rect">
            <a:avLst/>
          </a:prstGeom>
          <a:noFill/>
        </p:spPr>
      </p:pic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E4FC5EF0-D6C4-4746-A470-C7D7D8C835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/>
          <a:p>
            <a:r>
              <a:rPr lang="en-US" dirty="0"/>
              <a:t>Keeping our relationships up to date and current</a:t>
            </a:r>
          </a:p>
          <a:p>
            <a:r>
              <a:rPr lang="en-US" dirty="0"/>
              <a:t>Producing accurate results of tracking</a:t>
            </a:r>
          </a:p>
          <a:p>
            <a:r>
              <a:rPr lang="en-US" dirty="0"/>
              <a:t>Constantly updating with new information provided</a:t>
            </a:r>
          </a:p>
          <a:p>
            <a:r>
              <a:rPr lang="en-US" dirty="0"/>
              <a:t>Maintaining unique keys to combine important data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4A7B17C-05B5-4EB5-A16E-DD7BE1CCE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84306"/>
            <a:ext cx="8229600" cy="534894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ERD design (Muhammad)</a:t>
            </a:r>
          </a:p>
        </p:txBody>
      </p:sp>
    </p:spTree>
    <p:extLst>
      <p:ext uri="{BB962C8B-B14F-4D97-AF65-F5344CB8AC3E}">
        <p14:creationId xmlns:p14="http://schemas.microsoft.com/office/powerpoint/2010/main" val="4043520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192C957-F419-4E12-A645-B26B77BCC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609600"/>
          </a:xfrm>
        </p:spPr>
        <p:txBody>
          <a:bodyPr anchor="t">
            <a:normAutofit/>
          </a:bodyPr>
          <a:lstStyle/>
          <a:p>
            <a:r>
              <a:rPr lang="en-US" dirty="0"/>
              <a:t>What makes you trigger? (</a:t>
            </a:r>
            <a:r>
              <a:rPr lang="en-US" dirty="0" err="1"/>
              <a:t>caleb</a:t>
            </a:r>
            <a:r>
              <a:rPr lang="en-US" dirty="0"/>
              <a:t>)</a:t>
            </a:r>
          </a:p>
        </p:txBody>
      </p:sp>
      <p:pic>
        <p:nvPicPr>
          <p:cNvPr id="2050" name="Picture 2" descr="Database Level DDL Triggers for Views, Procedures and Functions">
            <a:extLst>
              <a:ext uri="{FF2B5EF4-FFF2-40B4-BE49-F238E27FC236}">
                <a16:creationId xmlns:a16="http://schemas.microsoft.com/office/drawing/2014/main" id="{86788D68-C7EB-4C6F-8CDE-47F5766D4E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83765" y="1600200"/>
            <a:ext cx="5976470" cy="4572000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990572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 Placeholder 1">
            <a:extLst>
              <a:ext uri="{FF2B5EF4-FFF2-40B4-BE49-F238E27FC236}">
                <a16:creationId xmlns:a16="http://schemas.microsoft.com/office/drawing/2014/main" id="{6167AEB6-48D0-4BE9-9728-32EFE054D2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/>
          <a:lstStyle/>
          <a:p>
            <a:endParaRPr lang="en-US"/>
          </a:p>
        </p:txBody>
      </p:sp>
      <p:sp>
        <p:nvSpPr>
          <p:cNvPr id="75" name="Text Placeholder 2">
            <a:extLst>
              <a:ext uri="{FF2B5EF4-FFF2-40B4-BE49-F238E27FC236}">
                <a16:creationId xmlns:a16="http://schemas.microsoft.com/office/drawing/2014/main" id="{01846A2A-36D0-4846-AD65-A950D741EF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45025" y="1809750"/>
            <a:ext cx="4041775" cy="639762"/>
          </a:xfrm>
        </p:spPr>
        <p:txBody>
          <a:bodyPr/>
          <a:lstStyle/>
          <a:p>
            <a:endParaRPr lang="en-US"/>
          </a:p>
        </p:txBody>
      </p:sp>
      <p:pic>
        <p:nvPicPr>
          <p:cNvPr id="3076" name="Picture 4" descr="What is a Database Query? SQL and NoSQL queries explained">
            <a:extLst>
              <a:ext uri="{FF2B5EF4-FFF2-40B4-BE49-F238E27FC236}">
                <a16:creationId xmlns:a16="http://schemas.microsoft.com/office/drawing/2014/main" id="{E4BBC3A1-DCC3-41E6-B925-8A67A95B22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66800" y="4038600"/>
            <a:ext cx="2743868" cy="137193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77" name="Content Placeholder 4">
            <a:extLst>
              <a:ext uri="{FF2B5EF4-FFF2-40B4-BE49-F238E27FC236}">
                <a16:creationId xmlns:a16="http://schemas.microsoft.com/office/drawing/2014/main" id="{536AB28E-949E-4A87-AB46-FB82C7A1EC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/>
          <a:p>
            <a:r>
              <a:rPr lang="en-US" dirty="0"/>
              <a:t>What information matters</a:t>
            </a:r>
          </a:p>
          <a:p>
            <a:r>
              <a:rPr lang="en-US" dirty="0"/>
              <a:t>How to display what we need</a:t>
            </a:r>
          </a:p>
          <a:p>
            <a:r>
              <a:rPr lang="en-US" dirty="0"/>
              <a:t>Where does our strengths and weaknesses display</a:t>
            </a:r>
          </a:p>
          <a:p>
            <a:r>
              <a:rPr lang="en-US" dirty="0"/>
              <a:t>How strong is our data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D65271-200E-4393-AE65-1F6732DCD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84306"/>
            <a:ext cx="8229600" cy="534894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Query this (</a:t>
            </a:r>
            <a:r>
              <a:rPr lang="en-US" dirty="0" err="1"/>
              <a:t>caleb</a:t>
            </a:r>
            <a:r>
              <a:rPr lang="en-US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070C4A-3361-40F9-887D-E5B80551D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2895600"/>
            <a:ext cx="2983036" cy="88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133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 Placeholder 1">
            <a:extLst>
              <a:ext uri="{FF2B5EF4-FFF2-40B4-BE49-F238E27FC236}">
                <a16:creationId xmlns:a16="http://schemas.microsoft.com/office/drawing/2014/main" id="{5B3CF28C-8255-44D6-8B54-91D3498AB8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/>
          <a:lstStyle/>
          <a:p>
            <a:endParaRPr lang="en-US"/>
          </a:p>
        </p:txBody>
      </p:sp>
      <p:sp>
        <p:nvSpPr>
          <p:cNvPr id="137" name="Text Placeholder 2">
            <a:extLst>
              <a:ext uri="{FF2B5EF4-FFF2-40B4-BE49-F238E27FC236}">
                <a16:creationId xmlns:a16="http://schemas.microsoft.com/office/drawing/2014/main" id="{A5AFA6CD-837B-4F76-BBF5-8679E0C65B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45025" y="1809750"/>
            <a:ext cx="4041775" cy="639762"/>
          </a:xfrm>
        </p:spPr>
        <p:txBody>
          <a:bodyPr/>
          <a:lstStyle/>
          <a:p>
            <a:endParaRPr lang="en-US"/>
          </a:p>
        </p:txBody>
      </p:sp>
      <p:sp>
        <p:nvSpPr>
          <p:cNvPr id="71" name="Text Placeholder 1">
            <a:extLst>
              <a:ext uri="{FF2B5EF4-FFF2-40B4-BE49-F238E27FC236}">
                <a16:creationId xmlns:a16="http://schemas.microsoft.com/office/drawing/2014/main" id="{AC448833-438E-46CF-BFE4-38C38F2129CC}"/>
              </a:ext>
            </a:extLst>
          </p:cNvPr>
          <p:cNvSpPr>
            <a:spLocks noGrp="1"/>
          </p:cNvSpPr>
          <p:nvPr>
            <p:ph sz="quarter" idx="3"/>
          </p:nvPr>
        </p:nvSpPr>
        <p:spPr>
          <a:xfrm>
            <a:off x="457200" y="2459037"/>
            <a:ext cx="4040188" cy="3959352"/>
          </a:xfrm>
        </p:spPr>
        <p:txBody>
          <a:bodyPr>
            <a:normAutofit/>
          </a:bodyPr>
          <a:lstStyle/>
          <a:p>
            <a:endParaRPr lang="en-US"/>
          </a:p>
          <a:p>
            <a:r>
              <a:rPr lang="en-US"/>
              <a:t>Improving our design and procedures will produce rapid results and populate required data to consistently support our operations on the moon.</a:t>
            </a:r>
          </a:p>
          <a:p>
            <a:r>
              <a:rPr lang="en-US"/>
              <a:t>Our operations rely on the information we can transpire to our leaders.</a:t>
            </a:r>
            <a:endParaRPr lang="en-US" dirty="0"/>
          </a:p>
        </p:txBody>
      </p:sp>
      <p:pic>
        <p:nvPicPr>
          <p:cNvPr id="4098" name="Picture 2" descr="What Is a Stored Procedure in SQL Server and Why Use it?">
            <a:extLst>
              <a:ext uri="{FF2B5EF4-FFF2-40B4-BE49-F238E27FC236}">
                <a16:creationId xmlns:a16="http://schemas.microsoft.com/office/drawing/2014/main" id="{1B8623D3-F239-412C-8467-178B82B81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45025" y="3083339"/>
            <a:ext cx="4041775" cy="2710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3EEB5AE2-8997-44D2-BEF5-74FCE9244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84306"/>
            <a:ext cx="8229600" cy="534894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Storing our procedures (</a:t>
            </a:r>
            <a:r>
              <a:rPr lang="en-US" dirty="0" err="1"/>
              <a:t>caleb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01824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64B98C01-30A3-4582-8A2B-343C7A1C03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676400"/>
            <a:ext cx="2514600" cy="4330700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987165F-1D9D-454B-BCDC-53DA8EF714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29000" y="1676400"/>
            <a:ext cx="5486400" cy="433070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6CCA9B22-FE4C-4B6E-B9EE-D9D9DA43A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4306"/>
            <a:ext cx="8229600" cy="534894"/>
          </a:xfrm>
        </p:spPr>
        <p:txBody>
          <a:bodyPr/>
          <a:lstStyle/>
          <a:p>
            <a:r>
              <a:rPr lang="en-US" dirty="0"/>
              <a:t>Fill this with Group timeline/policies</a:t>
            </a:r>
          </a:p>
        </p:txBody>
      </p:sp>
    </p:spTree>
    <p:extLst>
      <p:ext uri="{BB962C8B-B14F-4D97-AF65-F5344CB8AC3E}">
        <p14:creationId xmlns:p14="http://schemas.microsoft.com/office/powerpoint/2010/main" val="1070056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Drew </a:t>
            </a:r>
            <a:r>
              <a:rPr lang="en-US" dirty="0" err="1"/>
              <a:t>jensen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>
          <a:xfrm>
            <a:off x="685800" y="2400300"/>
            <a:ext cx="7772400" cy="3771900"/>
          </a:xfrm>
        </p:spPr>
        <p:txBody>
          <a:bodyPr/>
          <a:lstStyle/>
          <a:p>
            <a:pPr marL="68580" indent="0">
              <a:buNone/>
            </a:pPr>
            <a:r>
              <a:rPr lang="en-US" dirty="0"/>
              <a:t>Data Dictionary Visionary</a:t>
            </a:r>
            <a:br>
              <a:rPr lang="en-US" dirty="0"/>
            </a:br>
            <a:r>
              <a:rPr lang="en-US" sz="1600" dirty="0" err="1"/>
              <a:t>a.k.a</a:t>
            </a:r>
            <a:r>
              <a:rPr lang="en-US" sz="1600" dirty="0"/>
              <a:t> The Mad Columnist</a:t>
            </a:r>
          </a:p>
          <a:p>
            <a:pPr marL="68580" indent="0">
              <a:buNone/>
            </a:pPr>
            <a:endParaRPr lang="en-US" dirty="0"/>
          </a:p>
          <a:p>
            <a:pPr marL="68580" indent="0" algn="l">
              <a:buNone/>
            </a:pPr>
            <a:r>
              <a:rPr lang="en-US" dirty="0"/>
              <a:t>Height: Tall</a:t>
            </a:r>
            <a:br>
              <a:rPr lang="en-US" dirty="0"/>
            </a:br>
            <a:r>
              <a:rPr lang="en-US" dirty="0"/>
              <a:t>Weight: ???</a:t>
            </a:r>
            <a:br>
              <a:rPr lang="en-US" dirty="0"/>
            </a:br>
            <a:r>
              <a:rPr lang="en-US" dirty="0"/>
              <a:t>Weapon of Choice: His mind and side arm pistol</a:t>
            </a:r>
            <a:br>
              <a:rPr lang="en-US" dirty="0"/>
            </a:br>
            <a:r>
              <a:rPr lang="en-US" dirty="0"/>
              <a:t>Special Trait: Constructed and retained our data dictionary</a:t>
            </a:r>
            <a:br>
              <a:rPr lang="en-US" dirty="0"/>
            </a:br>
            <a:r>
              <a:rPr lang="en-US" dirty="0"/>
              <a:t>Goals: Growth and success with the moon bases</a:t>
            </a:r>
            <a:br>
              <a:rPr lang="en-US" dirty="0"/>
            </a:br>
            <a:r>
              <a:rPr lang="en-US" dirty="0"/>
              <a:t>Family: Safe on Earth</a:t>
            </a:r>
          </a:p>
          <a:p>
            <a:pPr marL="68580" indent="0" algn="l">
              <a:buNone/>
            </a:pPr>
            <a:r>
              <a:rPr lang="en-US" dirty="0"/>
              <a:t>Drew joined the Technicians after solidifying his knowledge with the data we almost lost.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sz="1600" dirty="0">
              <a:solidFill>
                <a:srgbClr val="FFC000"/>
              </a:solidFill>
            </a:endParaRPr>
          </a:p>
          <a:p>
            <a:pPr marL="68580" indent="0">
              <a:buNone/>
            </a:pPr>
            <a:endParaRPr lang="en-US" dirty="0"/>
          </a:p>
        </p:txBody>
      </p:sp>
      <p:pic>
        <p:nvPicPr>
          <p:cNvPr id="5" name="Picture 4" descr="A person with glasses&#10;&#10;Description automatically generated with low confidence">
            <a:extLst>
              <a:ext uri="{FF2B5EF4-FFF2-40B4-BE49-F238E27FC236}">
                <a16:creationId xmlns:a16="http://schemas.microsoft.com/office/drawing/2014/main" id="{1479AF23-A0DC-4910-8198-FD824EE20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750" y="1447800"/>
            <a:ext cx="9525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662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Muhammad Bilal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>
          <a:xfrm>
            <a:off x="685800" y="2400300"/>
            <a:ext cx="7772400" cy="4000500"/>
          </a:xfrm>
        </p:spPr>
        <p:txBody>
          <a:bodyPr/>
          <a:lstStyle/>
          <a:p>
            <a:pPr marL="68580" indent="0">
              <a:buNone/>
            </a:pPr>
            <a:r>
              <a:rPr lang="en-US" dirty="0"/>
              <a:t>ERD Designer</a:t>
            </a:r>
            <a:br>
              <a:rPr lang="en-US" dirty="0"/>
            </a:br>
            <a:r>
              <a:rPr lang="en-US" sz="1600" dirty="0"/>
              <a:t>a.k.a. The Relationship Expert</a:t>
            </a:r>
          </a:p>
          <a:p>
            <a:pPr marL="68580" indent="0">
              <a:buNone/>
            </a:pPr>
            <a:endParaRPr lang="en-US" sz="1600" dirty="0"/>
          </a:p>
          <a:p>
            <a:pPr marL="68580" indent="0" algn="l">
              <a:buNone/>
            </a:pPr>
            <a:r>
              <a:rPr lang="en-US" sz="1600" dirty="0"/>
              <a:t>Height: Average</a:t>
            </a:r>
            <a:br>
              <a:rPr lang="en-US" sz="1600" dirty="0"/>
            </a:br>
            <a:r>
              <a:rPr lang="en-US" sz="1600" dirty="0"/>
              <a:t>Weight: ???</a:t>
            </a:r>
            <a:br>
              <a:rPr lang="en-US" sz="1600" dirty="0"/>
            </a:br>
            <a:r>
              <a:rPr lang="en-US" sz="1600" dirty="0"/>
              <a:t>Weapon of Choice: Long-barrel Rifle</a:t>
            </a:r>
            <a:br>
              <a:rPr lang="en-US" sz="1600" dirty="0"/>
            </a:br>
            <a:r>
              <a:rPr lang="en-US" sz="1600" dirty="0"/>
              <a:t>Special Trait: Established relationships with newly acquired data</a:t>
            </a:r>
            <a:br>
              <a:rPr lang="en-US" sz="1600" dirty="0"/>
            </a:br>
            <a:r>
              <a:rPr lang="en-US" sz="1600" dirty="0"/>
              <a:t>Goals: Find his place amongst the moon base</a:t>
            </a:r>
            <a:br>
              <a:rPr lang="en-US" sz="1600" dirty="0"/>
            </a:br>
            <a:r>
              <a:rPr lang="en-US" sz="1600" dirty="0"/>
              <a:t>Family: Safe on Earth</a:t>
            </a:r>
          </a:p>
          <a:p>
            <a:pPr marL="68580" indent="0" algn="l">
              <a:buNone/>
            </a:pPr>
            <a:r>
              <a:rPr lang="en-US" sz="1600" dirty="0"/>
              <a:t>Muhammad joined the Technicians after establishing newfound data with already current research. 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</p:txBody>
      </p:sp>
      <p:pic>
        <p:nvPicPr>
          <p:cNvPr id="5" name="Picture 4" descr="A person with a beard&#10;&#10;Description automatically generated with medium confidence">
            <a:extLst>
              <a:ext uri="{FF2B5EF4-FFF2-40B4-BE49-F238E27FC236}">
                <a16:creationId xmlns:a16="http://schemas.microsoft.com/office/drawing/2014/main" id="{DB2D9E97-EA12-4FA0-B2C4-07291CDA61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750" y="1447800"/>
            <a:ext cx="952500" cy="952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Caleb </a:t>
            </a:r>
            <a:r>
              <a:rPr lang="en-US" dirty="0" err="1"/>
              <a:t>halvorson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>
          <a:xfrm>
            <a:off x="685800" y="2400300"/>
            <a:ext cx="7772400" cy="3771900"/>
          </a:xfrm>
        </p:spPr>
        <p:txBody>
          <a:bodyPr/>
          <a:lstStyle/>
          <a:p>
            <a:pPr marL="68580" indent="0">
              <a:buNone/>
            </a:pPr>
            <a:r>
              <a:rPr lang="en-US" dirty="0"/>
              <a:t>Database Engineer</a:t>
            </a:r>
            <a:br>
              <a:rPr lang="en-US" dirty="0"/>
            </a:br>
            <a:r>
              <a:rPr lang="en-US" sz="1600" dirty="0" err="1"/>
              <a:t>a.k.a</a:t>
            </a:r>
            <a:r>
              <a:rPr lang="en-US" sz="1600" dirty="0"/>
              <a:t> The Cog of Creation</a:t>
            </a:r>
          </a:p>
          <a:p>
            <a:pPr marL="68580" indent="0">
              <a:buNone/>
            </a:pPr>
            <a:endParaRPr lang="en-US" dirty="0"/>
          </a:p>
          <a:p>
            <a:pPr marL="68580" indent="0" algn="l">
              <a:buNone/>
            </a:pPr>
            <a:r>
              <a:rPr lang="en-US" dirty="0"/>
              <a:t>Height: Average</a:t>
            </a:r>
            <a:br>
              <a:rPr lang="en-US" dirty="0"/>
            </a:br>
            <a:r>
              <a:rPr lang="en-US" dirty="0"/>
              <a:t>Weight: ???</a:t>
            </a:r>
            <a:br>
              <a:rPr lang="en-US" dirty="0"/>
            </a:br>
            <a:r>
              <a:rPr lang="en-US" dirty="0"/>
              <a:t>Weapon of Choice: SMG/Pistol side-arm</a:t>
            </a:r>
            <a:br>
              <a:rPr lang="en-US" dirty="0"/>
            </a:br>
            <a:r>
              <a:rPr lang="en-US" dirty="0"/>
              <a:t>Special Trait: Operating and maintaining a structurally unsound database</a:t>
            </a:r>
            <a:br>
              <a:rPr lang="en-US" dirty="0"/>
            </a:br>
            <a:r>
              <a:rPr lang="en-US" dirty="0"/>
              <a:t>Goals: To survive the moon base operation</a:t>
            </a:r>
            <a:br>
              <a:rPr lang="en-US" dirty="0"/>
            </a:br>
            <a:r>
              <a:rPr lang="en-US" dirty="0"/>
              <a:t>Family: Located on LightSideB2 Basecamp</a:t>
            </a:r>
          </a:p>
          <a:p>
            <a:pPr marL="68580" indent="0" algn="l">
              <a:buNone/>
            </a:pPr>
            <a:r>
              <a:rPr lang="en-US" dirty="0"/>
              <a:t>Caleb joined the Technicians after protecting and improving a stable data environment.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sz="1600" dirty="0">
              <a:solidFill>
                <a:srgbClr val="FFC000"/>
              </a:solidFill>
            </a:endParaRPr>
          </a:p>
          <a:p>
            <a:pPr marL="68580" indent="0">
              <a:buNone/>
            </a:pPr>
            <a:endParaRPr lang="en-US" dirty="0"/>
          </a:p>
        </p:txBody>
      </p:sp>
      <p:pic>
        <p:nvPicPr>
          <p:cNvPr id="5" name="Picture 4" descr="A picture containing text, wall, person, indoor&#10;&#10;Description automatically generated">
            <a:extLst>
              <a:ext uri="{FF2B5EF4-FFF2-40B4-BE49-F238E27FC236}">
                <a16:creationId xmlns:a16="http://schemas.microsoft.com/office/drawing/2014/main" id="{41E5778A-8267-4223-B8F7-C14682547C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750" y="1447800"/>
            <a:ext cx="9525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921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Joshua tiemens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>
          <a:xfrm>
            <a:off x="685800" y="2438401"/>
            <a:ext cx="7772400" cy="3733800"/>
          </a:xfrm>
        </p:spPr>
        <p:txBody>
          <a:bodyPr>
            <a:normAutofit lnSpcReduction="10000"/>
          </a:bodyPr>
          <a:lstStyle/>
          <a:p>
            <a:pPr marL="68580" indent="0">
              <a:buNone/>
            </a:pPr>
            <a:r>
              <a:rPr lang="en-US" dirty="0"/>
              <a:t>Communicator</a:t>
            </a:r>
          </a:p>
          <a:p>
            <a:pPr marL="68580" indent="0">
              <a:buNone/>
            </a:pPr>
            <a:r>
              <a:rPr lang="en-US" sz="1600" dirty="0"/>
              <a:t>a.k.a. The Deranged Storyteller</a:t>
            </a:r>
          </a:p>
          <a:p>
            <a:pPr marL="68580" indent="0">
              <a:buNone/>
            </a:pPr>
            <a:endParaRPr lang="en-US" dirty="0"/>
          </a:p>
          <a:p>
            <a:pPr marL="68580" indent="0" algn="l">
              <a:buNone/>
            </a:pPr>
            <a:r>
              <a:rPr lang="en-US" dirty="0"/>
              <a:t>Height: Tall</a:t>
            </a:r>
            <a:br>
              <a:rPr lang="en-US" dirty="0"/>
            </a:br>
            <a:r>
              <a:rPr lang="en-US" dirty="0"/>
              <a:t>Weight: ???</a:t>
            </a:r>
            <a:br>
              <a:rPr lang="en-US" dirty="0"/>
            </a:br>
            <a:r>
              <a:rPr lang="en-US" dirty="0"/>
              <a:t>Weapon of Choice: Sniper Rifle</a:t>
            </a:r>
            <a:br>
              <a:rPr lang="en-US" dirty="0"/>
            </a:br>
            <a:r>
              <a:rPr lang="en-US" dirty="0"/>
              <a:t>Special Trait: Radio communications and unparallel stories to tell</a:t>
            </a:r>
            <a:br>
              <a:rPr lang="en-US" dirty="0"/>
            </a:br>
            <a:r>
              <a:rPr lang="en-US" dirty="0"/>
              <a:t>Goals: To write a book covering the events of this mission</a:t>
            </a:r>
            <a:br>
              <a:rPr lang="en-US" dirty="0"/>
            </a:br>
            <a:r>
              <a:rPr lang="en-US" dirty="0"/>
              <a:t>Family: Missing after </a:t>
            </a:r>
            <a:r>
              <a:rPr lang="en-US" dirty="0" err="1"/>
              <a:t>DarkSide</a:t>
            </a:r>
            <a:r>
              <a:rPr lang="en-US" dirty="0"/>
              <a:t> attack</a:t>
            </a:r>
          </a:p>
          <a:p>
            <a:pPr marL="68580" indent="0" algn="l">
              <a:buNone/>
            </a:pPr>
            <a:r>
              <a:rPr lang="en-US" dirty="0"/>
              <a:t>Joshua impeded his position with the Technicians after establishing communications with Earth.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sz="1600" dirty="0">
              <a:solidFill>
                <a:srgbClr val="FFC000"/>
              </a:solidFill>
            </a:endParaRPr>
          </a:p>
          <a:p>
            <a:pPr marL="68580" indent="0">
              <a:buNone/>
            </a:pPr>
            <a:endParaRPr lang="en-US" dirty="0"/>
          </a:p>
        </p:txBody>
      </p:sp>
      <p:pic>
        <p:nvPicPr>
          <p:cNvPr id="5" name="Picture 4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C55D2B39-CBEE-4E4D-8E62-33264ED6A8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750" y="1485900"/>
            <a:ext cx="9525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670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0D747-5EC0-47E8-A14F-E8542E00E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344" y="684306"/>
            <a:ext cx="8229600" cy="534894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Events thus transpired(Joshua)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EB9F77F-0B5E-4F88-87F7-EFFA52F961C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554388288"/>
              </p:ext>
            </p:extLst>
          </p:nvPr>
        </p:nvGraphicFramePr>
        <p:xfrm>
          <a:off x="4655344" y="1371600"/>
          <a:ext cx="4038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Six Reasons NASA Should Build a Research Base on the Moon">
            <a:extLst>
              <a:ext uri="{FF2B5EF4-FFF2-40B4-BE49-F238E27FC236}">
                <a16:creationId xmlns:a16="http://schemas.microsoft.com/office/drawing/2014/main" id="{AC4D38CF-939D-4B61-A873-C887573A9284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649" y="3733800"/>
            <a:ext cx="3427008" cy="2570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igns and Symptoms of an Infected Cut or Wound">
            <a:extLst>
              <a:ext uri="{FF2B5EF4-FFF2-40B4-BE49-F238E27FC236}">
                <a16:creationId xmlns:a16="http://schemas.microsoft.com/office/drawing/2014/main" id="{AD346747-132A-4D9F-98C9-FB9E75C87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407695"/>
            <a:ext cx="2946400" cy="2470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1793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Text Placeholder 1">
            <a:extLst>
              <a:ext uri="{FF2B5EF4-FFF2-40B4-BE49-F238E27FC236}">
                <a16:creationId xmlns:a16="http://schemas.microsoft.com/office/drawing/2014/main" id="{C95FAEFD-8033-4625-9734-DD384A360D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/>
          <a:lstStyle/>
          <a:p>
            <a:endParaRPr lang="en-US"/>
          </a:p>
        </p:txBody>
      </p:sp>
      <p:sp>
        <p:nvSpPr>
          <p:cNvPr id="2053" name="Text Placeholder 2">
            <a:extLst>
              <a:ext uri="{FF2B5EF4-FFF2-40B4-BE49-F238E27FC236}">
                <a16:creationId xmlns:a16="http://schemas.microsoft.com/office/drawing/2014/main" id="{F6CA9849-CB76-4D30-B0E2-2D2F256610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45025" y="1809750"/>
            <a:ext cx="4041775" cy="639762"/>
          </a:xfrm>
        </p:spPr>
        <p:txBody>
          <a:bodyPr/>
          <a:lstStyle/>
          <a:p>
            <a:endParaRPr lang="en-US"/>
          </a:p>
        </p:txBody>
      </p:sp>
      <p:sp>
        <p:nvSpPr>
          <p:cNvPr id="2054" name="Content Placeholder 3">
            <a:extLst>
              <a:ext uri="{FF2B5EF4-FFF2-40B4-BE49-F238E27FC236}">
                <a16:creationId xmlns:a16="http://schemas.microsoft.com/office/drawing/2014/main" id="{4D6DCAFF-E582-44F9-B903-855F2B5F4AC4}"/>
              </a:ext>
            </a:extLst>
          </p:cNvPr>
          <p:cNvSpPr>
            <a:spLocks noGrp="1"/>
          </p:cNvSpPr>
          <p:nvPr>
            <p:ph sz="quarter" idx="3"/>
          </p:nvPr>
        </p:nvSpPr>
        <p:spPr>
          <a:xfrm>
            <a:off x="457200" y="2459037"/>
            <a:ext cx="4040188" cy="3959352"/>
          </a:xfrm>
        </p:spPr>
        <p:txBody>
          <a:bodyPr/>
          <a:lstStyle/>
          <a:p>
            <a:r>
              <a:rPr lang="en-US" dirty="0"/>
              <a:t>Our data originally tracked resources of production</a:t>
            </a:r>
          </a:p>
          <a:p>
            <a:r>
              <a:rPr lang="en-US" dirty="0"/>
              <a:t>Our goods had a consistent transfer rate</a:t>
            </a:r>
          </a:p>
          <a:p>
            <a:r>
              <a:rPr lang="en-US" dirty="0"/>
              <a:t>Productivity reports proved resource promise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BA4F0B7-78B1-4C1F-B747-4F76AED2E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84306"/>
            <a:ext cx="8229600" cy="534894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Our control on data (drew)</a:t>
            </a:r>
          </a:p>
        </p:txBody>
      </p:sp>
      <p:pic>
        <p:nvPicPr>
          <p:cNvPr id="2058" name="Picture 10" descr="ESD Moon Base | Independence Day Wiki | Fandom">
            <a:extLst>
              <a:ext uri="{FF2B5EF4-FFF2-40B4-BE49-F238E27FC236}">
                <a16:creationId xmlns:a16="http://schemas.microsoft.com/office/drawing/2014/main" id="{97AD9663-781B-4CA0-A7F1-20877A6A7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694396"/>
            <a:ext cx="4419600" cy="1850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There May be Thick Ice Deposits on the Moon and Mercury - Universe Today">
            <a:extLst>
              <a:ext uri="{FF2B5EF4-FFF2-40B4-BE49-F238E27FC236}">
                <a16:creationId xmlns:a16="http://schemas.microsoft.com/office/drawing/2014/main" id="{4EB74741-19CA-4C3F-B7AA-1C02C7AC99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352800"/>
            <a:ext cx="2438400" cy="1767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AQs about hydrogen gas generation">
            <a:extLst>
              <a:ext uri="{FF2B5EF4-FFF2-40B4-BE49-F238E27FC236}">
                <a16:creationId xmlns:a16="http://schemas.microsoft.com/office/drawing/2014/main" id="{8E12F913-A7BA-4FE6-94BC-A2EC34C0D7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9870" y="3000122"/>
            <a:ext cx="1978025" cy="1236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6226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3C9D70-7473-499E-AEC8-21125591B2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7B61A0-9F6B-41C4-ACB2-0F65F2528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B5C2C7-FF82-4597-A7EB-00C5EBA1AC25}"/>
              </a:ext>
            </a:extLst>
          </p:cNvPr>
          <p:cNvSpPr>
            <a:spLocks noGrp="1"/>
          </p:cNvSpPr>
          <p:nvPr>
            <p:ph sz="quarter" idx="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Majority of our systems have suffered great damage</a:t>
            </a:r>
          </a:p>
          <a:p>
            <a:r>
              <a:rPr lang="en-US" sz="2000" dirty="0"/>
              <a:t>Infected rate continues to grow, and vaccine studies haven’t progressed</a:t>
            </a:r>
          </a:p>
          <a:p>
            <a:r>
              <a:rPr lang="en-US" sz="2000" dirty="0"/>
              <a:t>Main mission is still a priority</a:t>
            </a:r>
          </a:p>
          <a:p>
            <a:r>
              <a:rPr lang="en-US" sz="2000" dirty="0"/>
              <a:t>Trade routes have reduced</a:t>
            </a:r>
          </a:p>
          <a:p>
            <a:r>
              <a:rPr lang="en-US" sz="2000" dirty="0"/>
              <a:t>Bases are being sieged by the infected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ABB81FD-313B-4A18-9823-F4C436D3FCB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25EC82E-60BD-4E30-9AAC-4A4F67B96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disaster (drew)</a:t>
            </a:r>
          </a:p>
        </p:txBody>
      </p:sp>
      <p:pic>
        <p:nvPicPr>
          <p:cNvPr id="7" name="Picture 4" descr="Zombies Infiltrate The Moon In Black Ops Rezurrection Trailer - Game  Informer">
            <a:extLst>
              <a:ext uri="{FF2B5EF4-FFF2-40B4-BE49-F238E27FC236}">
                <a16:creationId xmlns:a16="http://schemas.microsoft.com/office/drawing/2014/main" id="{863A8934-B553-460D-9132-A20A1CEDCA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2819400"/>
            <a:ext cx="2362200" cy="1328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ire at Bitcoin Mine Destroys Millions in Equipment | Data Center Knowledge">
            <a:extLst>
              <a:ext uri="{FF2B5EF4-FFF2-40B4-BE49-F238E27FC236}">
                <a16:creationId xmlns:a16="http://schemas.microsoft.com/office/drawing/2014/main" id="{93473E2E-4B4A-4FBD-9EF8-8D6F30B18B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9430" y="3822701"/>
            <a:ext cx="213309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Towards a cure: Insulin100 scientific conference draws world&amp;#39;s leading  diabetes researchers">
            <a:extLst>
              <a:ext uri="{FF2B5EF4-FFF2-40B4-BE49-F238E27FC236}">
                <a16:creationId xmlns:a16="http://schemas.microsoft.com/office/drawing/2014/main" id="{E2A2A9D0-243A-4825-922B-27CE18FC61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1818" y="4851402"/>
            <a:ext cx="1981200" cy="132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6585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 Placeholder 1">
            <a:extLst>
              <a:ext uri="{FF2B5EF4-FFF2-40B4-BE49-F238E27FC236}">
                <a16:creationId xmlns:a16="http://schemas.microsoft.com/office/drawing/2014/main" id="{24D1FAB3-CB09-45B7-8416-AA108993E6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/>
          <a:lstStyle/>
          <a:p>
            <a:endParaRPr lang="en-US"/>
          </a:p>
        </p:txBody>
      </p:sp>
      <p:sp>
        <p:nvSpPr>
          <p:cNvPr id="75" name="Text Placeholder 2">
            <a:extLst>
              <a:ext uri="{FF2B5EF4-FFF2-40B4-BE49-F238E27FC236}">
                <a16:creationId xmlns:a16="http://schemas.microsoft.com/office/drawing/2014/main" id="{638A604C-A6D1-4FF5-BA96-A6918B9C11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45025" y="1809750"/>
            <a:ext cx="4041775" cy="6397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0FF1A0-1373-4AC3-B28E-0F28D47B6D36}"/>
              </a:ext>
            </a:extLst>
          </p:cNvPr>
          <p:cNvSpPr>
            <a:spLocks noGrp="1"/>
          </p:cNvSpPr>
          <p:nvPr>
            <p:ph sz="quarter" idx="3"/>
          </p:nvPr>
        </p:nvSpPr>
        <p:spPr>
          <a:xfrm>
            <a:off x="457200" y="2459037"/>
            <a:ext cx="4040188" cy="3959352"/>
          </a:xfrm>
        </p:spPr>
        <p:txBody>
          <a:bodyPr>
            <a:normAutofit/>
          </a:bodyPr>
          <a:lstStyle/>
          <a:p>
            <a:r>
              <a:rPr lang="en-US" dirty="0"/>
              <a:t>Tracking infected and their attributes</a:t>
            </a:r>
          </a:p>
          <a:p>
            <a:r>
              <a:rPr lang="en-US" dirty="0"/>
              <a:t>Tracking resources</a:t>
            </a:r>
          </a:p>
          <a:p>
            <a:r>
              <a:rPr lang="en-US" dirty="0"/>
              <a:t>Tracking Miners, Growers, Scientists, and Military</a:t>
            </a:r>
          </a:p>
          <a:p>
            <a:r>
              <a:rPr lang="en-US" dirty="0"/>
              <a:t>Tracking base operations and hostile locations</a:t>
            </a:r>
          </a:p>
          <a:p>
            <a:r>
              <a:rPr lang="en-US" dirty="0"/>
              <a:t>Tracking colonists and skills</a:t>
            </a:r>
          </a:p>
          <a:p>
            <a:r>
              <a:rPr lang="en-US" dirty="0"/>
              <a:t>Population control</a:t>
            </a:r>
          </a:p>
        </p:txBody>
      </p:sp>
      <p:pic>
        <p:nvPicPr>
          <p:cNvPr id="1028" name="Picture 4" descr="White House Paves Policy For Nuke-Powered Rockets &amp;amp; Reactors On Moon -  Breaking Defense Breaking Defense - Defense industry news, analysis and  commentary">
            <a:extLst>
              <a:ext uri="{FF2B5EF4-FFF2-40B4-BE49-F238E27FC236}">
                <a16:creationId xmlns:a16="http://schemas.microsoft.com/office/drawing/2014/main" id="{09DCAB75-DED8-4651-B0B6-E6265BD338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02" r="27482"/>
          <a:stretch/>
        </p:blipFill>
        <p:spPr bwMode="auto">
          <a:xfrm>
            <a:off x="6622214" y="2514600"/>
            <a:ext cx="2060575" cy="201855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139F7D99-348F-4CEC-91AC-0DEA1A531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84306"/>
            <a:ext cx="8229600" cy="534894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Our focus (drew)</a:t>
            </a:r>
          </a:p>
        </p:txBody>
      </p:sp>
      <p:pic>
        <p:nvPicPr>
          <p:cNvPr id="1032" name="Picture 8" descr="Apollo 17 Experiments - Lunar Surface Gravimeter">
            <a:extLst>
              <a:ext uri="{FF2B5EF4-FFF2-40B4-BE49-F238E27FC236}">
                <a16:creationId xmlns:a16="http://schemas.microsoft.com/office/drawing/2014/main" id="{0A2835C7-1F71-44F1-A875-77C17D541B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9044" y="3581400"/>
            <a:ext cx="2361373" cy="2386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Europe unveils plans to bring &amp;#39;GPS&amp;#39; and Skype to the moon with satellites |  Space">
            <a:extLst>
              <a:ext uri="{FF2B5EF4-FFF2-40B4-BE49-F238E27FC236}">
                <a16:creationId xmlns:a16="http://schemas.microsoft.com/office/drawing/2014/main" id="{8D7BABB3-15C4-4643-9AB5-13B6C7F11B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5029200"/>
            <a:ext cx="3048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3536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roducingPowerPoint2007">
  <a:themeElements>
    <a:clrScheme name="Custom 57">
      <a:dk1>
        <a:srgbClr val="262140"/>
      </a:dk1>
      <a:lt1>
        <a:srgbClr val="FFFFFF"/>
      </a:lt1>
      <a:dk2>
        <a:srgbClr val="3A3363"/>
      </a:dk2>
      <a:lt2>
        <a:srgbClr val="FFFFFF"/>
      </a:lt2>
      <a:accent1>
        <a:srgbClr val="F3D569"/>
      </a:accent1>
      <a:accent2>
        <a:srgbClr val="7DC6F3"/>
      </a:accent2>
      <a:accent3>
        <a:srgbClr val="F3D569"/>
      </a:accent3>
      <a:accent4>
        <a:srgbClr val="2F4B83"/>
      </a:accent4>
      <a:accent5>
        <a:srgbClr val="13C4D7"/>
      </a:accent5>
      <a:accent6>
        <a:srgbClr val="07AD85"/>
      </a:accent6>
      <a:hlink>
        <a:srgbClr val="ECBE18"/>
      </a:hlink>
      <a:folHlink>
        <a:srgbClr val="ECBE18"/>
      </a:folHlink>
    </a:clrScheme>
    <a:fontScheme name="Custom 33">
      <a:majorFont>
        <a:latin typeface="Microsoft Sans Serif"/>
        <a:ea typeface=""/>
        <a:cs typeface=""/>
      </a:majorFont>
      <a:minorFont>
        <a:latin typeface="Calibri"/>
        <a:ea typeface=""/>
        <a:cs typeface="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53000"/>
                <a:satMod val="200000"/>
              </a:schemeClr>
              <a:schemeClr val="phClr">
                <a:tint val="78000"/>
                <a:satMod val="230000"/>
              </a:schemeClr>
            </a:duotone>
          </a:blip>
          <a:tile tx="0" ty="0" sx="90000" sy="90000" flip="none" algn="t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290551_School project solar system_RVA_v4.potx" id="{6936E391-12B9-401A-9B2C-D330D23EA4C5}" vid="{386534FD-8942-416F-B7BF-315BBC098E4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15B2BAE-C6CF-4188-9933-F1A818150DA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BCF6E7E-493F-47E1-8622-B87CB797AAC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C4F8C5F-3299-40B6-8D2E-B3BC119A914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School project solar system</Template>
  <TotalTime>1407</TotalTime>
  <Words>543</Words>
  <Application>Microsoft Office PowerPoint</Application>
  <PresentationFormat>On-screen Show (4:3)</PresentationFormat>
  <Paragraphs>88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Calibri</vt:lpstr>
      <vt:lpstr>Microsoft Sans Serif</vt:lpstr>
      <vt:lpstr>Wingdings</vt:lpstr>
      <vt:lpstr>Wingdings 2</vt:lpstr>
      <vt:lpstr>Wingdings 3</vt:lpstr>
      <vt:lpstr>IntroducingPowerPoint2007</vt:lpstr>
      <vt:lpstr>They Hunger from the satellites</vt:lpstr>
      <vt:lpstr>Drew jensen</vt:lpstr>
      <vt:lpstr>Muhammad Bilal</vt:lpstr>
      <vt:lpstr>Caleb halvorson</vt:lpstr>
      <vt:lpstr>Joshua tiemens</vt:lpstr>
      <vt:lpstr>Events thus transpired(Joshua)</vt:lpstr>
      <vt:lpstr>Our control on data (drew)</vt:lpstr>
      <vt:lpstr>Our disaster (drew)</vt:lpstr>
      <vt:lpstr>Our focus (drew)</vt:lpstr>
      <vt:lpstr>ERD design (Muhammad)</vt:lpstr>
      <vt:lpstr>What makes you trigger? (caleb)</vt:lpstr>
      <vt:lpstr>Query this (caleb)</vt:lpstr>
      <vt:lpstr>Storing our procedures (caleb)</vt:lpstr>
      <vt:lpstr>Fill this with Group timeline/policies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They Hunger from the satellites</dc:title>
  <dc:creator>Tiemens, Joshua A</dc:creator>
  <cp:lastModifiedBy>Tiemens, Joshua A</cp:lastModifiedBy>
  <cp:revision>11</cp:revision>
  <dcterms:created xsi:type="dcterms:W3CDTF">2021-11-02T19:26:59Z</dcterms:created>
  <dcterms:modified xsi:type="dcterms:W3CDTF">2021-11-07T05:23:17Z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